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360" r:id="rId3"/>
    <p:sldId id="256" r:id="rId4"/>
    <p:sldId id="319" r:id="rId5"/>
    <p:sldId id="363" r:id="rId6"/>
    <p:sldId id="383" r:id="rId8"/>
    <p:sldId id="384" r:id="rId9"/>
    <p:sldId id="385" r:id="rId10"/>
    <p:sldId id="408" r:id="rId11"/>
    <p:sldId id="388" r:id="rId12"/>
    <p:sldId id="389" r:id="rId13"/>
    <p:sldId id="390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399" r:id="rId22"/>
    <p:sldId id="400" r:id="rId23"/>
    <p:sldId id="402" r:id="rId24"/>
    <p:sldId id="403" r:id="rId25"/>
    <p:sldId id="404" r:id="rId26"/>
    <p:sldId id="405" r:id="rId27"/>
    <p:sldId id="406" r:id="rId28"/>
    <p:sldId id="407" r:id="rId29"/>
    <p:sldId id="410" r:id="rId30"/>
    <p:sldId id="411" r:id="rId31"/>
    <p:sldId id="412" r:id="rId32"/>
    <p:sldId id="413" r:id="rId33"/>
    <p:sldId id="414" r:id="rId34"/>
    <p:sldId id="415" r:id="rId35"/>
    <p:sldId id="416" r:id="rId36"/>
    <p:sldId id="417" r:id="rId37"/>
    <p:sldId id="418" r:id="rId38"/>
    <p:sldId id="420" r:id="rId39"/>
    <p:sldId id="421" r:id="rId40"/>
    <p:sldId id="445" r:id="rId41"/>
    <p:sldId id="423" r:id="rId42"/>
    <p:sldId id="426" r:id="rId43"/>
    <p:sldId id="427" r:id="rId44"/>
    <p:sldId id="428" r:id="rId45"/>
    <p:sldId id="429" r:id="rId46"/>
    <p:sldId id="430" r:id="rId47"/>
    <p:sldId id="431" r:id="rId48"/>
    <p:sldId id="432" r:id="rId49"/>
    <p:sldId id="433" r:id="rId50"/>
    <p:sldId id="448" r:id="rId51"/>
    <p:sldId id="435" r:id="rId52"/>
    <p:sldId id="436" r:id="rId53"/>
    <p:sldId id="437" r:id="rId54"/>
    <p:sldId id="438" r:id="rId55"/>
    <p:sldId id="439" r:id="rId56"/>
    <p:sldId id="440" r:id="rId57"/>
    <p:sldId id="441" r:id="rId58"/>
    <p:sldId id="442" r:id="rId59"/>
    <p:sldId id="443" r:id="rId60"/>
    <p:sldId id="444" r:id="rId61"/>
    <p:sldId id="449" r:id="rId62"/>
    <p:sldId id="446" r:id="rId63"/>
    <p:sldId id="447" r:id="rId64"/>
    <p:sldId id="450" r:id="rId65"/>
    <p:sldId id="451" r:id="rId66"/>
    <p:sldId id="452" r:id="rId67"/>
    <p:sldId id="453" r:id="rId68"/>
    <p:sldId id="454" r:id="rId69"/>
    <p:sldId id="455" r:id="rId70"/>
    <p:sldId id="456" r:id="rId71"/>
    <p:sldId id="457" r:id="rId72"/>
    <p:sldId id="458" r:id="rId73"/>
    <p:sldId id="459" r:id="rId74"/>
    <p:sldId id="460" r:id="rId75"/>
    <p:sldId id="473" r:id="rId76"/>
    <p:sldId id="461" r:id="rId77"/>
    <p:sldId id="474" r:id="rId78"/>
    <p:sldId id="463" r:id="rId79"/>
    <p:sldId id="464" r:id="rId80"/>
    <p:sldId id="465" r:id="rId81"/>
    <p:sldId id="466" r:id="rId82"/>
    <p:sldId id="467" r:id="rId83"/>
    <p:sldId id="468" r:id="rId84"/>
    <p:sldId id="469" r:id="rId85"/>
    <p:sldId id="470" r:id="rId86"/>
    <p:sldId id="471" r:id="rId87"/>
    <p:sldId id="472" r:id="rId88"/>
  </p:sldIdLst>
  <p:sldSz cx="12192000" cy="6858000"/>
  <p:notesSz cx="6858000" cy="9144000"/>
  <p:custDataLst>
    <p:tags r:id="rId9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2" Type="http://schemas.openxmlformats.org/officeDocument/2006/relationships/tags" Target="tags/tag60.xml"/><Relationship Id="rId91" Type="http://schemas.openxmlformats.org/officeDocument/2006/relationships/tableStyles" Target="tableStyles.xml"/><Relationship Id="rId90" Type="http://schemas.openxmlformats.org/officeDocument/2006/relationships/viewProps" Target="viewProps.xml"/><Relationship Id="rId9" Type="http://schemas.openxmlformats.org/officeDocument/2006/relationships/slide" Target="slides/slide6.xml"/><Relationship Id="rId89" Type="http://schemas.openxmlformats.org/officeDocument/2006/relationships/presProps" Target="presProps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tags" Target="../tags/tag10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tags" Target="../tags/tag11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tags" Target="../tags/tag12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tags" Target="../tags/tag13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tags" Target="../tags/tag14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tags" Target="../tags/tag15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tags" Target="../tags/tag16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tags" Target="../tags/tag17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tags" Target="../tags/tag18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tags" Target="../tags/tag19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tags" Target="../tags/tag20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tags" Target="../tags/tag21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tags" Target="../tags/tag22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tags" Target="../tags/tag23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wmf"/><Relationship Id="rId3" Type="http://schemas.openxmlformats.org/officeDocument/2006/relationships/oleObject" Target="../embeddings/oleObject2.bin"/><Relationship Id="rId2" Type="http://schemas.openxmlformats.org/officeDocument/2006/relationships/tags" Target="../tags/tag24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tags" Target="../tags/tag25.xm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tags" Target="../tags/tag26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tags" Target="../tags/tag27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tags" Target="../tags/tag28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tags" Target="../tags/tag29.xml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tags" Target="../tags/tag30.xml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tags" Target="../tags/tag31.xm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tags" Target="../tags/tag32.xml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tags" Target="../tags/tag33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tags" Target="../tags/tag34.xml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wmf"/><Relationship Id="rId3" Type="http://schemas.openxmlformats.org/officeDocument/2006/relationships/oleObject" Target="../embeddings/oleObject3.bin"/><Relationship Id="rId2" Type="http://schemas.openxmlformats.org/officeDocument/2006/relationships/tags" Target="../tags/tag35.xml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tags" Target="../tags/tag36.xml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png"/><Relationship Id="rId2" Type="http://schemas.openxmlformats.org/officeDocument/2006/relationships/tags" Target="../tags/tag37.xml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png"/><Relationship Id="rId2" Type="http://schemas.openxmlformats.org/officeDocument/2006/relationships/tags" Target="../tags/tag38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7.png"/><Relationship Id="rId2" Type="http://schemas.openxmlformats.org/officeDocument/2006/relationships/tags" Target="../tags/tag39.xml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8.png"/><Relationship Id="rId2" Type="http://schemas.openxmlformats.org/officeDocument/2006/relationships/tags" Target="../tags/tag40.xml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tags" Target="../tags/tag41.xml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0.png"/><Relationship Id="rId2" Type="http://schemas.openxmlformats.org/officeDocument/2006/relationships/tags" Target="../tags/tag42.xml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5.png"/><Relationship Id="rId2" Type="http://schemas.openxmlformats.org/officeDocument/2006/relationships/tags" Target="../tags/tag43.xml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6.png"/><Relationship Id="rId2" Type="http://schemas.openxmlformats.org/officeDocument/2006/relationships/tags" Target="../tags/tag44.xml"/><Relationship Id="rId1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7.png"/><Relationship Id="rId2" Type="http://schemas.openxmlformats.org/officeDocument/2006/relationships/tags" Target="../tags/tag45.xml"/><Relationship Id="rId1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8.png"/><Relationship Id="rId2" Type="http://schemas.openxmlformats.org/officeDocument/2006/relationships/tags" Target="../tags/tag46.xml"/><Relationship Id="rId1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9.png"/><Relationship Id="rId2" Type="http://schemas.openxmlformats.org/officeDocument/2006/relationships/tags" Target="../tags/tag47.xml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0.png"/><Relationship Id="rId2" Type="http://schemas.openxmlformats.org/officeDocument/2006/relationships/tags" Target="../tags/tag48.xml"/><Relationship Id="rId1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1.png"/><Relationship Id="rId2" Type="http://schemas.openxmlformats.org/officeDocument/2006/relationships/tags" Target="../tags/tag49.xml"/><Relationship Id="rId1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2.png"/><Relationship Id="rId2" Type="http://schemas.openxmlformats.org/officeDocument/2006/relationships/tags" Target="../tags/tag50.xml"/><Relationship Id="rId1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4.xml"/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63.png"/><Relationship Id="rId2" Type="http://schemas.openxmlformats.org/officeDocument/2006/relationships/tags" Target="../tags/tag51.xml"/><Relationship Id="rId1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5.png"/><Relationship Id="rId2" Type="http://schemas.openxmlformats.org/officeDocument/2006/relationships/tags" Target="../tags/tag52.xml"/><Relationship Id="rId1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6.png"/><Relationship Id="rId2" Type="http://schemas.openxmlformats.org/officeDocument/2006/relationships/tags" Target="../tags/tag53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2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7.png"/><Relationship Id="rId2" Type="http://schemas.openxmlformats.org/officeDocument/2006/relationships/tags" Target="../tags/tag54.xml"/><Relationship Id="rId1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8.xml"/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68.png"/><Relationship Id="rId2" Type="http://schemas.openxmlformats.org/officeDocument/2006/relationships/tags" Target="../tags/tag55.xml"/><Relationship Id="rId1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9.xml"/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70.png"/><Relationship Id="rId2" Type="http://schemas.openxmlformats.org/officeDocument/2006/relationships/tags" Target="../tags/tag56.xml"/><Relationship Id="rId1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0.xml"/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2.wmf"/><Relationship Id="rId3" Type="http://schemas.openxmlformats.org/officeDocument/2006/relationships/oleObject" Target="../embeddings/oleObject7.bin"/><Relationship Id="rId2" Type="http://schemas.openxmlformats.org/officeDocument/2006/relationships/tags" Target="../tags/tag57.xml"/><Relationship Id="rId1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1.xml"/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73.png"/><Relationship Id="rId2" Type="http://schemas.openxmlformats.org/officeDocument/2006/relationships/tags" Target="../tags/tag58.xml"/><Relationship Id="rId1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4.png"/><Relationship Id="rId2" Type="http://schemas.openxmlformats.org/officeDocument/2006/relationships/tags" Target="../tags/tag59.xml"/><Relationship Id="rId1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1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1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5.xml"/><Relationship Id="rId1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1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1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1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1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1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69925" y="60388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文本向量化-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定义维度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588770"/>
            <a:ext cx="10104755" cy="105854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接着，将出现的词，去重后构造成一个词典。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词典包括了，“后海”、“好吃”、“小吃”、“地方”等等7个词语，每个词语对应一个维度。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后续要使用这个词典，将句子或文档转换为一个7维的向量。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8"/>
          <p:cNvPicPr>
            <a:picLocks noChangeAspect="1"/>
          </p:cNvPicPr>
          <p:nvPr/>
        </p:nvPicPr>
        <p:blipFill>
          <a:blip r:embed="rId3"/>
          <a:srcRect l="2701" t="20047"/>
          <a:stretch>
            <a:fillRect/>
          </a:stretch>
        </p:blipFill>
        <p:spPr>
          <a:xfrm>
            <a:off x="1072515" y="2605405"/>
            <a:ext cx="8350250" cy="3859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840105" y="59690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文本向量化-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统计词频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588770"/>
            <a:ext cx="10947400" cy="101028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将句子中出现的词语对应的维度标记为1，其余是0，就可以了。例如，将3个句子，转换为3个7维向量。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在句子1中，包含了后海、地方和北京，三个关键词，这三个词的对应位置标记为1，其余是0。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转换另外两个句子的方式也是一样的。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9"/>
          <p:cNvPicPr>
            <a:picLocks noChangeAspect="1"/>
          </p:cNvPicPr>
          <p:nvPr/>
        </p:nvPicPr>
        <p:blipFill>
          <a:blip r:embed="rId3"/>
          <a:srcRect l="6570" t="24129" b="20655"/>
          <a:stretch>
            <a:fillRect/>
          </a:stretch>
        </p:blipFill>
        <p:spPr>
          <a:xfrm>
            <a:off x="840105" y="2598420"/>
            <a:ext cx="10634980" cy="3535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854710" y="53213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问题1：稀疏的词典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588770"/>
            <a:ext cx="8288655" cy="69913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如果语料库非常庞大，我们就需要建立一个非常大的字典，对所有的词语进行编码。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例如，如果词典中有10万个词，那么每个词就需要用一个10万维的向量，进行one-hot表示。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" y="2889885"/>
            <a:ext cx="8376920" cy="2560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580390" y="49403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问题2：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维度灾难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443355"/>
            <a:ext cx="9242425" cy="108521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使用该one-hot编码表示的样本，同样也需要10万维进行表示。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此时会发现，这种方式表示的样本向量会非常稀疏，其中大部分维度上的值都是0，只有一少部分维度上的值是1。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这样就导致了存储空间的极大浪费和维度灾难。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15" y="3021330"/>
            <a:ext cx="7419340" cy="2289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28015" y="523875"/>
            <a:ext cx="6773545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问题3：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无法</a:t>
            </a: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表达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词语的语义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97815" y="1405890"/>
            <a:ext cx="9701530" cy="163766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使用one-hot编码进行文本向量化，是无法衡量每个词之间的关系的。例如，无法判断两个词是否更“相似”。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这是因为在使用one-hot编码表征词的时候，会认为每个词都是独立的、正交的。所以无法通过one-hot编码，计算不同词之间的相似程度。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例如，使用one-hot表示“北京”、“上海”、“广州”、“苹果”这几个词，它们之间是毫无关系的。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但实际上，前3个词是地名，理论上更相近才对。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070" y="3346450"/>
            <a:ext cx="7118350" cy="2268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513205" y="2673985"/>
            <a:ext cx="9909175" cy="951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800" b="1">
                <a:latin typeface="+mj-lt"/>
                <a:ea typeface="+mj-ea"/>
                <a:cs typeface="+mj-cs"/>
                <a:sym typeface="+mn-ea"/>
              </a:rPr>
              <a:t>什么是</a:t>
            </a:r>
            <a:r>
              <a:rPr lang="zh-CN" altLang="en-US" sz="4800" b="1">
                <a:latin typeface="+mj-lt"/>
                <a:ea typeface="+mj-ea"/>
                <a:cs typeface="+mj-cs"/>
                <a:sym typeface="+mn-ea"/>
              </a:rPr>
              <a:t>词嵌入Word Embedding</a:t>
            </a:r>
            <a:r>
              <a:rPr lang="zh-CN" altLang="en-US" sz="4800" b="1">
                <a:latin typeface="+mj-lt"/>
                <a:ea typeface="+mj-ea"/>
                <a:cs typeface="+mj-cs"/>
                <a:sym typeface="+mn-ea"/>
              </a:rPr>
              <a:t>？</a:t>
            </a:r>
            <a:endParaRPr lang="zh-CN" altLang="en-US" sz="48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词嵌入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41070" y="1692275"/>
            <a:ext cx="8716010" cy="46609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词嵌入，英文是word embedding，是一种将词汇表中的词或短语，映射为固定长度向量的技术。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1"/>
          <p:cNvPicPr>
            <a:picLocks noChangeAspect="1"/>
          </p:cNvPicPr>
          <p:nvPr/>
        </p:nvPicPr>
        <p:blipFill>
          <a:blip r:embed="rId3"/>
          <a:srcRect l="9068" t="16533" b="16557"/>
          <a:stretch>
            <a:fillRect/>
          </a:stretch>
        </p:blipFill>
        <p:spPr>
          <a:xfrm>
            <a:off x="1252855" y="2407285"/>
            <a:ext cx="7829550" cy="3241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750570" y="5010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词嵌入的作用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33730" y="1382395"/>
            <a:ext cx="9923780" cy="70739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通过词嵌入，我们可以将One-Hot编码表示的高维稀疏向量，转为低维且连续的向量。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例如，将man、woman、king、queen四个词语，映射到一个7维的空间中，每个词语都对应了一个7维的向量。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2"/>
          <p:cNvPicPr>
            <a:picLocks noChangeAspect="1"/>
          </p:cNvPicPr>
          <p:nvPr/>
        </p:nvPicPr>
        <p:blipFill>
          <a:blip r:embed="rId3"/>
          <a:srcRect l="7507" t="23390" r="9584" b="23264"/>
          <a:stretch>
            <a:fillRect/>
          </a:stretch>
        </p:blipFill>
        <p:spPr>
          <a:xfrm>
            <a:off x="1226820" y="2806065"/>
            <a:ext cx="8015605" cy="2901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96595" y="53467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词嵌入的可视化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6570" y="1504950"/>
            <a:ext cx="11099165" cy="137096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为了进一步说明词与词之间的关系，我们可以使用降维算法，将词嵌入向量降维至2维，从而在平面上绘制出来。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这里可以发现，语义相近的词语，词语对应的向量位置也更相近。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例如，cat猫与kitten小猫的含义相近，它们就聚在一起。horse、dog与cat的语义差异比kitten大，所以它们距离cat，就相对较远。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3"/>
          <p:cNvPicPr>
            <a:picLocks noChangeAspect="1"/>
          </p:cNvPicPr>
          <p:nvPr/>
        </p:nvPicPr>
        <p:blipFill>
          <a:blip r:embed="rId3"/>
          <a:srcRect l="4721" t="21945" r="6368" b="26482"/>
          <a:stretch>
            <a:fillRect/>
          </a:stretch>
        </p:blipFill>
        <p:spPr>
          <a:xfrm>
            <a:off x="1904365" y="3164840"/>
            <a:ext cx="7586980" cy="2475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类比推理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588770"/>
            <a:ext cx="8288655" cy="69913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词嵌入向量不仅可以表达语义的相似性，还可以通过向量的数学关系，来描述词语之间的语义关联。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例如，从图中可以看出，向量("king")−向量("man")≈向量("queen")-向量("woman")。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4"/>
          <p:cNvPicPr>
            <a:picLocks noChangeAspect="1"/>
          </p:cNvPicPr>
          <p:nvPr/>
        </p:nvPicPr>
        <p:blipFill>
          <a:blip r:embed="rId3"/>
          <a:srcRect l="2536" t="19207" r="15637" b="19207"/>
          <a:stretch>
            <a:fillRect/>
          </a:stretch>
        </p:blipFill>
        <p:spPr>
          <a:xfrm>
            <a:off x="681355" y="2496820"/>
            <a:ext cx="8250555" cy="3493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sz="4800" b="1"/>
              <a:t>深度学习项目实战直播课</a:t>
            </a:r>
            <a:endParaRPr lang="zh-CN" altLang="en-US" sz="4800" b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32860"/>
            <a:ext cx="9144000" cy="1127125"/>
          </a:xfrm>
        </p:spPr>
        <p:txBody>
          <a:bodyPr/>
          <a:p>
            <a:r>
              <a:rPr lang="zh-CN" altLang="en-US"/>
              <a:t>进阶篇</a:t>
            </a:r>
            <a:r>
              <a:rPr lang="en-US" altLang="zh-CN"/>
              <a:t>2</a:t>
            </a:r>
            <a:r>
              <a:rPr lang="zh-CN" altLang="en-US"/>
              <a:t>，词向量</a:t>
            </a:r>
            <a:r>
              <a:rPr lang="en-US" altLang="zh-CN"/>
              <a:t>WordEmbedding</a:t>
            </a:r>
            <a:r>
              <a:rPr lang="zh-CN" altLang="en-US"/>
              <a:t>技术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63119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嵌入矩阵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34035" y="1459230"/>
            <a:ext cx="11267440" cy="148717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为了实现词嵌入，我们会通过特定的词嵌入算法，例如，word2vec、fasttext、Glove等等，训练出一个通用的嵌入矩阵。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矩阵中的每一行都代表了一个词向量。这些词向量，一旦训练完成，可以用在不同的NLP任务中。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具体来说，嵌入矩阵的行，是语料库中词语的个数。矩阵的列是表示词语的维度。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例如，如果语料库中包括了5000个单词，每个单词，都使用一个128维的向量表示，那么嵌入矩阵就是一个5000*128维的矩阵。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3429000"/>
            <a:ext cx="9564370" cy="2247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什么是词嵌入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588770"/>
            <a:ext cx="10617200" cy="155257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词嵌入就是从嵌入矩阵中，获得某个词语的词向量。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设词表中包括了5000个单词，每个词使用一个128维的向量表示，因此嵌入矩阵的大小就是5000*128，我们将该矩阵记为E。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想要获得哪个词语的词向量，最简单的理解就使用该词语的索引，获得这一行对应的向量。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7"/>
          <p:cNvPicPr>
            <a:picLocks noChangeAspect="1"/>
          </p:cNvPicPr>
          <p:nvPr/>
        </p:nvPicPr>
        <p:blipFill>
          <a:blip r:embed="rId3"/>
          <a:srcRect l="4822" t="27256" r="3029" b="26666"/>
          <a:stretch>
            <a:fillRect/>
          </a:stretch>
        </p:blipFill>
        <p:spPr>
          <a:xfrm>
            <a:off x="887730" y="2907030"/>
            <a:ext cx="9116695" cy="2564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57860" y="532130"/>
            <a:ext cx="2473325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45490" y="1741170"/>
            <a:ext cx="5431790" cy="69913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我们要将句子“我喜欢学习数学”进行词嵌入。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就是根据单词的索引，获取对应行的向量。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31795"/>
            <a:ext cx="9990455" cy="1986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35635" y="531495"/>
            <a:ext cx="7423785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基于OneHot</a:t>
            </a: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的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理解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025" y="1466215"/>
            <a:ext cx="9732010" cy="76009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另一种理解词嵌入的方式，是基于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OneHot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编码与矩阵相乘，理解词嵌入的过程。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首先，将句子进行切词，得到4个词语，“我”、“喜欢”、“学习”、“数学”。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最初词语使用One-Hot进行编码，每个词是一个5000维的向量，整个句子是4*5000的矩阵。我们将该矩阵记作V。</a:t>
            </a:r>
            <a:endParaRPr 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105" y="3074035"/>
            <a:ext cx="6866255" cy="2218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580390" y="53213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矩阵相乘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344295"/>
            <a:ext cx="8311515" cy="80581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将OneHot矩阵V和嵌入矩阵E相乘，会可以得到一个4*128的矩阵。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该矩阵即为句子“我喜欢学习数学”的嵌入向量。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10"/>
          <p:cNvPicPr>
            <a:picLocks noChangeAspect="1"/>
          </p:cNvPicPr>
          <p:nvPr/>
        </p:nvPicPr>
        <p:blipFill>
          <a:blip r:embed="rId3"/>
          <a:srcRect l="3769" t="17416" r="4630" b="15926"/>
          <a:stretch>
            <a:fillRect/>
          </a:stretch>
        </p:blipFill>
        <p:spPr>
          <a:xfrm>
            <a:off x="1217930" y="2596515"/>
            <a:ext cx="7751445" cy="3173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9339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总结</a:t>
            </a: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，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词嵌入的意义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3735" y="1636395"/>
            <a:ext cx="10549255" cy="7353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实际上，词嵌入矩阵的第1行、第2行、第3行与第5000行，分别代表“喜欢”、“我”、“学习”、“数学”四个词向量。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我们通过将矩阵V和矩阵E相乘，将这些向量从嵌入矩阵中取出。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11"/>
          <p:cNvPicPr>
            <a:picLocks noChangeAspect="1"/>
          </p:cNvPicPr>
          <p:nvPr/>
        </p:nvPicPr>
        <p:blipFill>
          <a:blip r:embed="rId3"/>
          <a:srcRect l="7213" t="27374" r="8161" b="28522"/>
          <a:stretch>
            <a:fillRect/>
          </a:stretch>
        </p:blipFill>
        <p:spPr>
          <a:xfrm>
            <a:off x="1411605" y="2935605"/>
            <a:ext cx="7736205" cy="2268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4509135" cy="755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总结，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词嵌入的优势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8645" y="2038985"/>
            <a:ext cx="5339080" cy="264287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1.表达效率的提升。词嵌入将文本中的词，通过一个低维向量来表达。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相比上万维的One-Hot编码，效率上有了质的提升。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2.理解词语的语义。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通过词嵌入表示的词语，可以理解词语的语义，并进行词语推理。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语义相似的词在向量空间上也会更相近。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3.嵌入矩阵的通用性。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One-Hot编码不具有通用性，不同语料得到的One-Hot编码，一般是不同的。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而嵌入矩阵是通用的，同一份词向量，可以用在不同的NLP任务中。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240" y="2111375"/>
            <a:ext cx="2581275" cy="2498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513205" y="2673985"/>
            <a:ext cx="9909175" cy="951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800" b="1">
                <a:latin typeface="+mj-lt"/>
                <a:ea typeface="+mj-ea"/>
                <a:cs typeface="+mj-cs"/>
                <a:sym typeface="+mn-ea"/>
              </a:rPr>
              <a:t>词向量有什么直接的用法？</a:t>
            </a:r>
            <a:endParaRPr lang="zh-CN" altLang="en-US" sz="48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580390" y="63881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相似度计算和类比推理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558290"/>
            <a:ext cx="7755890" cy="76009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使用词嵌入算法训练出词向量后，我们可以直接使用这些词向量，计算词语之间的相似度。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基于词向量进行类比推理，推测出词与词之间的关系。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530" y="2503170"/>
            <a:ext cx="8844915" cy="3105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余弦相似度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9450" y="1681480"/>
            <a:ext cx="7302500" cy="114109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设向量A和B，分别代表两个词的词向量。A和B的夹角是θ。cosθ的值在-1到1之间。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我们可以使用余弦相似度，比较这两个词向量的相似程度。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计算公式如下，A和B的相似度，等于A和B两个向量的乘积，除以A和B模的乘积。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744855" y="3429000"/>
          <a:ext cx="8489950" cy="1725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7282180" imgH="1480185" progId="Paint.Picture">
                  <p:embed/>
                </p:oleObj>
              </mc:Choice>
              <mc:Fallback>
                <p:oleObj name="" r:id="rId3" imgW="7282180" imgH="148018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4855" y="3429000"/>
                        <a:ext cx="8489950" cy="17259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 b="1">
                <a:sym typeface="+mn-ea"/>
              </a:rPr>
              <a:t>词嵌入</a:t>
            </a:r>
            <a:r>
              <a:rPr lang="en-US" altLang="zh-CN" sz="3600" b="1">
                <a:sym typeface="+mn-ea"/>
              </a:rPr>
              <a:t>Embbeding</a:t>
            </a:r>
            <a:r>
              <a:rPr lang="zh-CN" altLang="en-US" sz="3600" b="1">
                <a:sym typeface="+mn-ea"/>
              </a:rPr>
              <a:t>技术和</a:t>
            </a:r>
            <a:r>
              <a:rPr lang="en-US" altLang="zh-CN" sz="3600" b="1">
                <a:sym typeface="+mn-ea"/>
              </a:rPr>
              <a:t>CBOW</a:t>
            </a:r>
            <a:r>
              <a:rPr lang="zh-CN" altLang="en-US" sz="3600" b="1">
                <a:sym typeface="+mn-ea"/>
              </a:rPr>
              <a:t>模型</a:t>
            </a:r>
            <a:endParaRPr lang="zh-CN" altLang="en-US" sz="3600" b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7560310" cy="1772920"/>
          </a:xfrm>
        </p:spPr>
        <p:txBody>
          <a:bodyPr>
            <a:normAutofit lnSpcReduction="10000"/>
          </a:bodyPr>
          <a:p>
            <a:pPr algn="l">
              <a:buClrTx/>
              <a:buSzTx/>
            </a:pPr>
            <a:r>
              <a:rPr lang="en-US" altLang="zh-CN" sz="1200"/>
              <a:t>词嵌入，Word Embedding技术是NLP的基石，是LLM大语言模型技术的第1个环节</a:t>
            </a:r>
            <a:r>
              <a:rPr lang="zh-CN" altLang="en-US" sz="1200"/>
              <a:t>，也是学习</a:t>
            </a:r>
            <a:r>
              <a:rPr lang="en-US" altLang="zh-CN" sz="1200"/>
              <a:t>NLP</a:t>
            </a:r>
            <a:r>
              <a:rPr lang="zh-CN" altLang="en-US" sz="1200"/>
              <a:t>的第</a:t>
            </a:r>
            <a:r>
              <a:rPr lang="en-US" altLang="zh-CN" sz="1200"/>
              <a:t>1</a:t>
            </a:r>
            <a:r>
              <a:rPr lang="zh-CN" altLang="en-US" sz="1200"/>
              <a:t>关。</a:t>
            </a:r>
            <a:endParaRPr lang="en-US" altLang="zh-CN" sz="1200"/>
          </a:p>
          <a:p>
            <a:pPr algn="l">
              <a:buClrTx/>
              <a:buSzTx/>
            </a:pPr>
            <a:r>
              <a:rPr lang="en-US" altLang="zh-CN" sz="1200"/>
              <a:t>深度学习，</a:t>
            </a:r>
            <a:r>
              <a:rPr lang="en-US" altLang="zh-CN" sz="1200">
                <a:sym typeface="+mn-ea"/>
              </a:rPr>
              <a:t>连续词袋模型CBOW，</a:t>
            </a:r>
            <a:r>
              <a:rPr lang="en-US" altLang="zh-CN" sz="1200"/>
              <a:t>是最基本的</a:t>
            </a:r>
            <a:r>
              <a:rPr lang="en-US" altLang="zh-CN" sz="1200">
                <a:sym typeface="+mn-ea"/>
              </a:rPr>
              <a:t>Word Embedding模型。</a:t>
            </a:r>
            <a:endParaRPr lang="en-US" altLang="zh-CN" sz="1200"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200">
                <a:sym typeface="+mn-ea"/>
              </a:rPr>
              <a:t>本节课有3个重点：</a:t>
            </a:r>
            <a:endParaRPr lang="en-US" altLang="zh-CN" sz="1200"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200">
                <a:sym typeface="+mn-ea"/>
              </a:rPr>
              <a:t>1)</a:t>
            </a:r>
            <a:r>
              <a:rPr lang="en-US" altLang="zh-CN" sz="1200">
                <a:sym typeface="+mn-ea"/>
              </a:rPr>
              <a:t>词嵌入，Word Embedding算法</a:t>
            </a:r>
            <a:endParaRPr lang="en-US" altLang="zh-CN" sz="1200"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200">
                <a:sym typeface="+mn-ea"/>
              </a:rPr>
              <a:t>2)</a:t>
            </a:r>
            <a:r>
              <a:rPr lang="zh-CN" altLang="en-US" sz="1200">
                <a:sym typeface="+mn-ea"/>
              </a:rPr>
              <a:t>词向量的实验和使用</a:t>
            </a:r>
            <a:endParaRPr lang="en-US" altLang="zh-CN" sz="1200"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200">
                <a:sym typeface="+mn-ea"/>
              </a:rPr>
              <a:t>3)设计并训练，连续词袋模型CBOW</a:t>
            </a:r>
            <a:endParaRPr lang="en-US" altLang="zh-CN" sz="1200">
              <a:sym typeface="+mn-ea"/>
            </a:endParaRPr>
          </a:p>
          <a:p>
            <a:endParaRPr lang="en-US" altLang="zh-CN" sz="12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7750" y="3750310"/>
            <a:ext cx="6123940" cy="2106295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493760" y="1825625"/>
            <a:ext cx="2724785" cy="384111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56590" y="60071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相似的向量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56590" y="1435735"/>
            <a:ext cx="9586595" cy="70612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当余弦值接近1时: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说明两个向量的夹角就越接近0，这就表示两个向量的方向几乎相同的，因此它们所表示的词就非常相似。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505" y="2322830"/>
            <a:ext cx="3585845" cy="3823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7815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18795" y="1293495"/>
            <a:ext cx="9999345" cy="126428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例如，“香蕉”和“苹果”这两个词，都对应了一个三维向量。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根据余弦相似度的公式，可以计算两个向量的点乘和两个的向量模，最后得到相似度为0.999。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这个结果非常接近1，这说明两个词在语义上是非常接近的。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3"/>
          <p:cNvPicPr>
            <a:picLocks noChangeAspect="1"/>
          </p:cNvPicPr>
          <p:nvPr/>
        </p:nvPicPr>
        <p:blipFill>
          <a:blip r:embed="rId3"/>
          <a:srcRect l="2886" t="14436" r="10960" b="12168"/>
          <a:stretch>
            <a:fillRect/>
          </a:stretch>
        </p:blipFill>
        <p:spPr>
          <a:xfrm>
            <a:off x="1484630" y="2686685"/>
            <a:ext cx="7332980" cy="3514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868045" y="60071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不相关的向量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60070" y="1420495"/>
            <a:ext cx="8601075" cy="108013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当两个向量的余弦值接近0时，说明这两个向量的夹角接近90度。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也就是两个向量几乎是正交的，因此它们所表示的词语，几乎没有相似性，或者说是毫不相关的。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例如，“香蕉”和“汽车”，这两个词毫不相关，它们所对应的词向量的夹角，就很有可能接近90度。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741295"/>
            <a:ext cx="3250565" cy="3250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551180" y="5010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相反的向量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27355" y="1283335"/>
            <a:ext cx="7861935" cy="147066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如果余弦值接近-1，代表两个向量的夹角接近180度，也就是两个向量的方向几乎相反。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在NLP领域中，接近-1的余弦相似度，并不常见，其解释可能不如接近1或0的情况那么直观。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不过在某些情境下，余弦值为-1，可能表示两个词在语义上是反义关系，例如“好”和“坏”。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但这种情况不是总成立的，余弦值等于-1的情况，在实际应用中，可能很少的被考虑到。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035" y="2905125"/>
            <a:ext cx="3307715" cy="3345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730885" y="57658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类比推理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542415"/>
            <a:ext cx="10030460" cy="75946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基于不同词向量之间的计算，可以进行简单的类比推理，也就是词语的语义关系可以被表示为词向量之间的几何关系。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并且词向量之间的运算，可以看作是词语的语义运算。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90" y="2736215"/>
            <a:ext cx="7098030" cy="2801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50875" y="5905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42290" y="1458595"/>
            <a:ext cx="9877425" cy="105473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例如，在词向量的空间中，"男人"man与"女人"woman之间的向量差异，对应着性别的变化。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这时如果计算"国王"king与"女王"queen的向量差异，会发现这个结果，与向量man减向量women是非常相似的。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根据这个计算关系，我们就可以说，男人对应女人，就像国王对应女王，或者说，男人对应国王，就像女人对应女王。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7"/>
          <p:cNvPicPr>
            <a:picLocks noChangeAspect="1"/>
          </p:cNvPicPr>
          <p:nvPr/>
        </p:nvPicPr>
        <p:blipFill>
          <a:blip r:embed="rId3"/>
          <a:srcRect l="2066" t="22108" r="5576" b="21268"/>
          <a:stretch>
            <a:fillRect/>
          </a:stretch>
        </p:blipFill>
        <p:spPr>
          <a:xfrm>
            <a:off x="910590" y="3091815"/>
            <a:ext cx="8565515" cy="2954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795655" y="53213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588770"/>
            <a:ext cx="10289540" cy="74549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类似的例子还有很多，例如，“法国”减“巴黎”约等于“中国”减“北京”，这两组向量的差，代表了语义“首都”。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另外，如果我从词向量中寻找最接近“中国”+“首都”的结果的向量，很可能就会得到，向量“北京”。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9"/>
          <p:cNvPicPr>
            <a:picLocks noChangeAspect="1"/>
          </p:cNvPicPr>
          <p:nvPr/>
        </p:nvPicPr>
        <p:blipFill>
          <a:blip r:embed="rId3"/>
          <a:srcRect l="4215" t="26273" r="4419" b="25362"/>
          <a:stretch>
            <a:fillRect/>
          </a:stretch>
        </p:blipFill>
        <p:spPr>
          <a:xfrm>
            <a:off x="1292860" y="3150235"/>
            <a:ext cx="8864600" cy="2639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注意和总结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588770"/>
            <a:ext cx="11320145" cy="151511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我们需要注意，在进行词向量的加减法运算后，得到的结果不会正好等于词向量表中的某个向量。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但由于词向量通常有几百维，每个维度上也有连续的实数值，因此，词向量表中与运算结果最接近的向量，通常就是希望得到的答案。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总结来说，词向量</a:t>
            </a: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更准确地理解词语的语义关系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，它是</a:t>
            </a: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NLP领域最为基础和重要的技术。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PPT7"/>
          <p:cNvPicPr>
            <a:picLocks noChangeAspect="1"/>
          </p:cNvPicPr>
          <p:nvPr/>
        </p:nvPicPr>
        <p:blipFill>
          <a:blip r:embed="rId3"/>
          <a:srcRect l="2066" t="22108" r="5576" b="21268"/>
          <a:stretch>
            <a:fillRect/>
          </a:stretch>
        </p:blipFill>
        <p:spPr>
          <a:xfrm>
            <a:off x="1303020" y="3103880"/>
            <a:ext cx="7896860" cy="2723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513205" y="2673985"/>
            <a:ext cx="9909175" cy="951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800" b="1">
                <a:latin typeface="+mj-lt"/>
                <a:ea typeface="+mj-ea"/>
                <a:cs typeface="+mj-cs"/>
                <a:sym typeface="+mn-ea"/>
              </a:rPr>
              <a:t>如何快速实验词向量？</a:t>
            </a:r>
            <a:endParaRPr lang="zh-CN" altLang="en-US" sz="48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742315" y="57023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使用gensim工具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4845" y="1489075"/>
            <a:ext cx="9899650" cy="45910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在本节课中，我们将通过gensim工具，使用词向量，计算词语的相似度、进行类比推理并将词向量进行可视化。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1"/>
          <p:cNvPicPr>
            <a:picLocks noChangeAspect="1"/>
          </p:cNvPicPr>
          <p:nvPr/>
        </p:nvPicPr>
        <p:blipFill>
          <a:blip r:embed="rId3"/>
          <a:srcRect l="1478" t="21850" r="2949" b="16864"/>
          <a:stretch>
            <a:fillRect/>
          </a:stretch>
        </p:blipFill>
        <p:spPr>
          <a:xfrm>
            <a:off x="1251585" y="2571115"/>
            <a:ext cx="8289290" cy="2990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716405" y="2673985"/>
            <a:ext cx="95364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什么是</a:t>
            </a:r>
            <a:r>
              <a:rPr lang="zh-CN" sz="6000" b="1">
                <a:latin typeface="+mj-lt"/>
                <a:ea typeface="+mj-ea"/>
                <a:cs typeface="+mj-cs"/>
                <a:sym typeface="+mn-ea"/>
              </a:rPr>
              <a:t>文本向量化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54737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gensim工具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351915"/>
            <a:ext cx="9548495" cy="115506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gensim是一个开源免费的自然语言处理库，主要用于主题建模和文档的相似性分析。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它不仅支持word2vec方法，还支持其他的词向量模型，例如FastText、Glove等等算法。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另外，gensim不仅可以用作词向量的训练，还包括了已经训练好的词向量字典，使用起来非常的方便。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4"/>
          <p:cNvPicPr>
            <a:picLocks noChangeAspect="1"/>
          </p:cNvPicPr>
          <p:nvPr/>
        </p:nvPicPr>
        <p:blipFill>
          <a:blip r:embed="rId3"/>
          <a:srcRect r="-3316" b="11047"/>
          <a:stretch>
            <a:fillRect/>
          </a:stretch>
        </p:blipFill>
        <p:spPr>
          <a:xfrm>
            <a:off x="1547495" y="2573655"/>
            <a:ext cx="7853680" cy="3804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工具安装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588770"/>
            <a:ext cx="10312400" cy="7988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首先使用conda创建一个新的python环境wordvec，创建环境后，切换到这个环境。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并使用pip install gensim安装gensim。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1085850" y="2705100"/>
          <a:ext cx="6264910" cy="3180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5372100" imgH="2726690" progId="Paint.Picture">
                  <p:embed/>
                </p:oleObj>
              </mc:Choice>
              <mc:Fallback>
                <p:oleObj name="" r:id="rId3" imgW="5372100" imgH="272669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5850" y="2705100"/>
                        <a:ext cx="6264910" cy="3180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词典下载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588770"/>
            <a:ext cx="8288655" cy="42481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使用词向量前，需要下载词向量的字典。我们可以使用gensim的接口下载字典。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6"/>
          <p:cNvPicPr>
            <a:picLocks noChangeAspect="1"/>
          </p:cNvPicPr>
          <p:nvPr/>
        </p:nvPicPr>
        <p:blipFill>
          <a:blip r:embed="rId3"/>
          <a:srcRect r="-606" b="26548"/>
          <a:stretch>
            <a:fillRect/>
          </a:stretch>
        </p:blipFill>
        <p:spPr>
          <a:xfrm>
            <a:off x="858520" y="2186940"/>
            <a:ext cx="9279255" cy="3810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词典下载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588770"/>
            <a:ext cx="10136505" cy="80645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另外，我们也可以通过网页下载词典。打开gensim-data的releases页面，可以看到许多已经训练好的词向量字典。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这里选择word2vec-google-news-300，该词典是基于谷歌新闻训练的词向量，每个词向量包括300个维度。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295" y="2576830"/>
            <a:ext cx="607822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474980" y="47053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相似度计算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图片 2" descr="PPT8"/>
          <p:cNvPicPr>
            <a:picLocks noChangeAspect="1"/>
          </p:cNvPicPr>
          <p:nvPr/>
        </p:nvPicPr>
        <p:blipFill>
          <a:blip r:embed="rId2"/>
          <a:srcRect r="-474" b="25275"/>
          <a:stretch>
            <a:fillRect/>
          </a:stretch>
        </p:blipFill>
        <p:spPr>
          <a:xfrm>
            <a:off x="881380" y="1922780"/>
            <a:ext cx="8796020" cy="3679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类比推理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图片 2" descr="PPT9"/>
          <p:cNvPicPr>
            <a:picLocks noChangeAspect="1"/>
          </p:cNvPicPr>
          <p:nvPr/>
        </p:nvPicPr>
        <p:blipFill>
          <a:blip r:embed="rId2"/>
          <a:srcRect r="9" b="20661"/>
          <a:stretch>
            <a:fillRect/>
          </a:stretch>
        </p:blipFill>
        <p:spPr>
          <a:xfrm>
            <a:off x="731520" y="1894205"/>
            <a:ext cx="8683625" cy="3876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可视化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图片 2" descr="PPT10"/>
          <p:cNvPicPr>
            <a:picLocks noChangeAspect="1"/>
          </p:cNvPicPr>
          <p:nvPr/>
        </p:nvPicPr>
        <p:blipFill>
          <a:blip r:embed="rId2"/>
          <a:srcRect r="38336" b="23443"/>
          <a:stretch>
            <a:fillRect/>
          </a:stretch>
        </p:blipFill>
        <p:spPr>
          <a:xfrm>
            <a:off x="838835" y="1639570"/>
            <a:ext cx="6015355" cy="4201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43255" y="52451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运行结果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图片 2" descr="PPT11"/>
          <p:cNvPicPr>
            <a:picLocks noChangeAspect="1"/>
          </p:cNvPicPr>
          <p:nvPr/>
        </p:nvPicPr>
        <p:blipFill>
          <a:blip r:embed="rId2"/>
          <a:srcRect r="15213" b="14500"/>
          <a:stretch>
            <a:fillRect/>
          </a:stretch>
        </p:blipFill>
        <p:spPr>
          <a:xfrm>
            <a:off x="966470" y="1708785"/>
            <a:ext cx="7227570" cy="4100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513205" y="2673985"/>
            <a:ext cx="9909175" cy="951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800" b="1">
                <a:latin typeface="+mj-lt"/>
                <a:ea typeface="+mj-ea"/>
                <a:cs typeface="+mj-cs"/>
                <a:sym typeface="+mn-ea"/>
              </a:rPr>
              <a:t>如何训练词向量？</a:t>
            </a:r>
            <a:endParaRPr lang="zh-CN" altLang="en-US" sz="48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88975" y="46863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中文词向量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259840"/>
            <a:ext cx="8288655" cy="69913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首先，我们可以在github找到已经训练好的中文词向量，直接来使用。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这里搜索，Chinese-Word-Vectors，找到对应项目。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220" y="2391410"/>
            <a:ext cx="6558280" cy="3689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文本向量化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44295"/>
            <a:ext cx="10557510" cy="72136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自然语言文本是一种非结构化的数据信息，它无法直接使用计算机进行计算与理解。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为了能对自然语言文本进行理解和计算，需要对文本进行向量化，将非结构化的自然语言文本中的词，表示为空间中的点。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" y="2926715"/>
            <a:ext cx="3954145" cy="2073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255" y="2967355"/>
            <a:ext cx="4874895" cy="1840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80720" y="51689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中文词向量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3250" y="1290955"/>
            <a:ext cx="9281795" cy="69977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该项目包括了上百个中文词向量: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它们基于了如百度百科、搜狗新闻、知乎问答等等数据进行训练，向量长度是300维，下载后就可直接使用。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425" y="2185670"/>
            <a:ext cx="7162165" cy="4028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10870" y="49339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中文训练数据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0870" y="1390015"/>
            <a:ext cx="8823325" cy="81343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接下来我们要基于原始的中文数据，训练中文词向量。中文的训练数据同样可以通过github找到。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例如，在nlp_chinese_corpus这个项目中，就包括了各种形式的中文文本，比如百科、新闻、问答等等数据。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45" y="2273935"/>
            <a:ext cx="7186295" cy="4042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中文数据处理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588770"/>
            <a:ext cx="7654290" cy="110363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中文不同于英文，由于中文句子中的词与词之间，没有任何空格等显示标志来指示词的边界，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因此在进行中文自然语言处理时，需要使用专门的算法进行分词。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中文分词的效果也直接影响后续word2vec模型训练的效果。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4"/>
          <p:cNvPicPr>
            <a:picLocks noChangeAspect="1"/>
          </p:cNvPicPr>
          <p:nvPr/>
        </p:nvPicPr>
        <p:blipFill>
          <a:blip r:embed="rId3"/>
          <a:srcRect l="4040" t="30061" r="3492" b="29813"/>
          <a:stretch>
            <a:fillRect/>
          </a:stretch>
        </p:blipFill>
        <p:spPr>
          <a:xfrm>
            <a:off x="941070" y="3133090"/>
            <a:ext cx="9796780" cy="2391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中文分词算法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588770"/>
            <a:ext cx="9617710" cy="81407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目前中文分词算法很成熟，最常用的分词算法如，基于统计的HMM、CRF中文分词模型，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还有基于深度学习的Bi-LSTM、BERT等等分词模型。这里我们直接使用中文分词工具jieba分词器，来处理中文分词。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5"/>
          <p:cNvPicPr>
            <a:picLocks noChangeAspect="1"/>
          </p:cNvPicPr>
          <p:nvPr/>
        </p:nvPicPr>
        <p:blipFill>
          <a:blip r:embed="rId3"/>
          <a:srcRect l="8220" t="26234" r="3412" b="23908"/>
          <a:stretch>
            <a:fillRect/>
          </a:stretch>
        </p:blipFill>
        <p:spPr>
          <a:xfrm>
            <a:off x="1008380" y="2489200"/>
            <a:ext cx="9918065" cy="3147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中文分词代码实现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图片 2" descr="PPT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1670685"/>
            <a:ext cx="8654415" cy="4867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数据读入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图片 2" descr="PPT7"/>
          <p:cNvPicPr>
            <a:picLocks noChangeAspect="1"/>
          </p:cNvPicPr>
          <p:nvPr/>
        </p:nvPicPr>
        <p:blipFill>
          <a:blip r:embed="rId2"/>
          <a:srcRect r="10306" b="44596"/>
          <a:stretch>
            <a:fillRect/>
          </a:stretch>
        </p:blipFill>
        <p:spPr>
          <a:xfrm>
            <a:off x="452755" y="1977390"/>
            <a:ext cx="11271885" cy="3916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运行效果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图片 2" descr="PPT8"/>
          <p:cNvPicPr>
            <a:picLocks noChangeAspect="1"/>
          </p:cNvPicPr>
          <p:nvPr/>
        </p:nvPicPr>
        <p:blipFill>
          <a:blip r:embed="rId2"/>
          <a:srcRect l="7368" r="18403" b="15446"/>
          <a:stretch>
            <a:fillRect/>
          </a:stretch>
        </p:blipFill>
        <p:spPr>
          <a:xfrm>
            <a:off x="722630" y="1818640"/>
            <a:ext cx="6569710" cy="4209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模型训练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图片 2" descr="PPT9"/>
          <p:cNvPicPr>
            <a:picLocks noChangeAspect="1"/>
          </p:cNvPicPr>
          <p:nvPr/>
        </p:nvPicPr>
        <p:blipFill>
          <a:blip r:embed="rId2"/>
          <a:srcRect t="-1046" r="6362" b="32677"/>
          <a:stretch>
            <a:fillRect/>
          </a:stretch>
        </p:blipFill>
        <p:spPr>
          <a:xfrm>
            <a:off x="427355" y="1843405"/>
            <a:ext cx="10134600" cy="4162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训练效果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588770"/>
            <a:ext cx="8288655" cy="69913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运行程序，可以看到词向量的训练结果。样例数据一共训练出48个词向量，每个词向量有5个维度。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10"/>
          <p:cNvPicPr>
            <a:picLocks noChangeAspect="1"/>
          </p:cNvPicPr>
          <p:nvPr/>
        </p:nvPicPr>
        <p:blipFill>
          <a:blip r:embed="rId3"/>
          <a:srcRect l="1302" t="15901" r="5187" b="18480"/>
          <a:stretch>
            <a:fillRect/>
          </a:stretch>
        </p:blipFill>
        <p:spPr>
          <a:xfrm>
            <a:off x="387350" y="2108835"/>
            <a:ext cx="10146665" cy="4004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2428240" y="2673985"/>
            <a:ext cx="7625715" cy="951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sz="4800" b="1">
                <a:latin typeface="+mj-lt"/>
                <a:ea typeface="+mj-ea"/>
                <a:cs typeface="+mj-cs"/>
                <a:sym typeface="+mn-ea"/>
              </a:rPr>
              <a:t>如何从零设计词向量模型？</a:t>
            </a:r>
            <a:endParaRPr lang="zh-CN" sz="48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文本向量化的方法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704340"/>
            <a:ext cx="10076815" cy="93599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文本向量化的方法有很多种。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例如，基于统计方法的one-hot编码和词袋模型，还有基于深度学习的word2vec、bert等方法，都可以实现文本的向量化。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PPT3"/>
          <p:cNvPicPr>
            <a:picLocks noChangeAspect="1"/>
          </p:cNvPicPr>
          <p:nvPr/>
        </p:nvPicPr>
        <p:blipFill>
          <a:blip r:embed="rId3"/>
          <a:srcRect l="3267" t="18878" b="23529"/>
          <a:stretch>
            <a:fillRect/>
          </a:stretch>
        </p:blipFill>
        <p:spPr>
          <a:xfrm>
            <a:off x="535305" y="2640330"/>
            <a:ext cx="10074275" cy="3374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word2vec的背景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72135" y="1565910"/>
            <a:ext cx="5386070" cy="79184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2013年，Google发表革命性的词嵌入方法word2vec。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此后，word2vec迅速成为了深度学习解决NLP问题的基础算法。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2"/>
          <p:cNvPicPr>
            <a:picLocks noChangeAspect="1"/>
          </p:cNvPicPr>
          <p:nvPr/>
        </p:nvPicPr>
        <p:blipFill>
          <a:blip r:embed="rId3"/>
          <a:srcRect l="1359" t="24228" r="3950" b="12323"/>
          <a:stretch>
            <a:fillRect/>
          </a:stretch>
        </p:blipFill>
        <p:spPr>
          <a:xfrm>
            <a:off x="1101725" y="2787015"/>
            <a:ext cx="8448675" cy="3184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73735" y="47815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word2vec的实现方法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27050" y="1344295"/>
            <a:ext cx="10229215" cy="72898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word2vec有两种实现方法，分别是CBOW连续词袋模型和skip-gram跳字模型。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原始的word2vec算法，使用C语言编写，我们将通过gensim工具包，使用python封装的word2vec接口。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3"/>
          <p:cNvPicPr>
            <a:picLocks noChangeAspect="1"/>
          </p:cNvPicPr>
          <p:nvPr/>
        </p:nvPicPr>
        <p:blipFill>
          <a:blip r:embed="rId3"/>
          <a:srcRect l="11060" t="24049" r="10747" b="11844"/>
          <a:stretch>
            <a:fillRect/>
          </a:stretch>
        </p:blipFill>
        <p:spPr>
          <a:xfrm>
            <a:off x="1217295" y="2518410"/>
            <a:ext cx="7437755" cy="3430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09955" y="37909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连续词袋模型CBOW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95630" y="1177925"/>
            <a:ext cx="9427210" cy="114681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连续词袋模型，英文全称是Continuous Bag of Words，简称C-BOW。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它和skip-gram跳字模型同时是Word2Vec的实现方法。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其中，CBOW模型会根据上下文词汇预测目标词，而skip-gram恰好相反，根据目标词汇预测上下文。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1"/>
          <p:cNvPicPr>
            <a:picLocks noChangeAspect="1"/>
          </p:cNvPicPr>
          <p:nvPr/>
        </p:nvPicPr>
        <p:blipFill>
          <a:blip r:embed="rId3"/>
          <a:srcRect l="2198" t="14855"/>
          <a:stretch>
            <a:fillRect/>
          </a:stretch>
        </p:blipFill>
        <p:spPr>
          <a:xfrm>
            <a:off x="1368425" y="2651125"/>
            <a:ext cx="7228840" cy="3540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训练目标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588770"/>
            <a:ext cx="8326755" cy="81343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无论是CBOW还是skip-gram，它们的最终目标都是迭代出词向量字典，也就是嵌入矩阵。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后面我们将词向量字典称为embeddings。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2"/>
          <p:cNvPicPr>
            <a:picLocks noChangeAspect="1"/>
          </p:cNvPicPr>
          <p:nvPr/>
        </p:nvPicPr>
        <p:blipFill>
          <a:blip r:embed="rId3"/>
          <a:srcRect l="13979" t="22693" r="15045" b="24735"/>
          <a:stretch>
            <a:fillRect/>
          </a:stretch>
        </p:blipFill>
        <p:spPr>
          <a:xfrm>
            <a:off x="1566545" y="2880995"/>
            <a:ext cx="6811010" cy="2837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704215" y="4629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问题思考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05180" y="1528445"/>
            <a:ext cx="8288655" cy="69913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考虑下面这个问题。设某句话为“We are about to study the idea of deep learning.”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对于句子中的某个词语，比如study，能否用它的上下文，表示出study呢？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3"/>
          <p:cNvPicPr>
            <a:picLocks noChangeAspect="1"/>
          </p:cNvPicPr>
          <p:nvPr/>
        </p:nvPicPr>
        <p:blipFill>
          <a:blip r:embed="rId3"/>
          <a:srcRect l="11656" t="30476" r="13988" b="33765"/>
          <a:stretch>
            <a:fillRect/>
          </a:stretch>
        </p:blipFill>
        <p:spPr>
          <a:xfrm>
            <a:off x="485775" y="2543810"/>
            <a:ext cx="9528810" cy="257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720090" y="56261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滑动窗口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4845" y="1405255"/>
            <a:ext cx="8509635" cy="126809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对于某个词的上下文，需要提前设置一个上下文窗口长度。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例如，如果窗口长度为1，那么study的上下文就是to和the两个词。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如果窗口长度为2，那么上下文就是about、to、the、idea这四个词。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4"/>
          <p:cNvPicPr>
            <a:picLocks noChangeAspect="1"/>
          </p:cNvPicPr>
          <p:nvPr/>
        </p:nvPicPr>
        <p:blipFill>
          <a:blip r:embed="rId3"/>
          <a:srcRect l="6403" t="26394" r="12597" b="29616"/>
          <a:stretch>
            <a:fillRect/>
          </a:stretch>
        </p:blipFill>
        <p:spPr>
          <a:xfrm>
            <a:off x="1510030" y="3065145"/>
            <a:ext cx="7886700" cy="2409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50875" y="49403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预测举例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49910" y="1297940"/>
            <a:ext cx="9434830" cy="101282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设置好窗口的长度后，需要通过窗口内的词语，预测目标词。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假如将窗口长度设置为2，那么就有如下的预测关系。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例如，使用We、are、to、study四个词预测about。使用are、about、study、the，预测to等等。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5"/>
          <p:cNvPicPr>
            <a:picLocks noChangeAspect="1"/>
          </p:cNvPicPr>
          <p:nvPr/>
        </p:nvPicPr>
        <p:blipFill>
          <a:blip r:embed="rId3"/>
          <a:srcRect l="14488" t="23590" r="15021" b="20543"/>
          <a:stretch>
            <a:fillRect/>
          </a:stretch>
        </p:blipFill>
        <p:spPr>
          <a:xfrm>
            <a:off x="1282700" y="2778125"/>
            <a:ext cx="7134225" cy="3180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580390" y="50863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CBOW模型结构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214120"/>
            <a:ext cx="9396095" cy="112649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对于CBOW模型，它实际上是一个神经网络。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该神经网络会接收上下文词语，并将上下文词语转换为最有可能得目标词。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例如，基于这个句子训练CBOW模型，如果向模型输入about、to、the、idea四个词，那么CBOW就会输出study。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PPT6"/>
          <p:cNvPicPr>
            <a:picLocks noChangeAspect="1"/>
          </p:cNvPicPr>
          <p:nvPr/>
        </p:nvPicPr>
        <p:blipFill>
          <a:blip r:embed="rId3"/>
          <a:srcRect l="81034" t="67958"/>
          <a:stretch>
            <a:fillRect/>
          </a:stretch>
        </p:blipFill>
        <p:spPr>
          <a:xfrm>
            <a:off x="7105015" y="2515235"/>
            <a:ext cx="1413510" cy="1343025"/>
          </a:xfrm>
          <a:prstGeom prst="rect">
            <a:avLst/>
          </a:prstGeom>
        </p:spPr>
      </p:pic>
      <p:graphicFrame>
        <p:nvGraphicFramePr>
          <p:cNvPr id="5" name="对象 4"/>
          <p:cNvGraphicFramePr/>
          <p:nvPr/>
        </p:nvGraphicFramePr>
        <p:xfrm>
          <a:off x="2972435" y="2615565"/>
          <a:ext cx="3554095" cy="3618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4" imgW="2699385" imgH="2748915" progId="Paint.Picture">
                  <p:embed/>
                </p:oleObj>
              </mc:Choice>
              <mc:Fallback>
                <p:oleObj name="" r:id="rId4" imgW="2699385" imgH="274891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72435" y="2615565"/>
                        <a:ext cx="3554095" cy="3618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96595" y="5010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embeddings层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6110" y="1336675"/>
            <a:ext cx="7959090" cy="69913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首先，在CBOW模型中，有一个特殊的embeddings层。embeddings层是一个N*V的矩阵。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其中N为词表中的词语个数，V是词向量的维度。它就是我们最终希望的得到的嵌入矩阵。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7"/>
          <p:cNvPicPr>
            <a:picLocks noChangeAspect="1"/>
          </p:cNvPicPr>
          <p:nvPr/>
        </p:nvPicPr>
        <p:blipFill>
          <a:blip r:embed="rId3"/>
          <a:srcRect l="11961" t="15771" r="8988" b="23111"/>
          <a:stretch>
            <a:fillRect/>
          </a:stretch>
        </p:blipFill>
        <p:spPr>
          <a:xfrm>
            <a:off x="1170940" y="2797810"/>
            <a:ext cx="6430645" cy="2797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57860" y="47053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embeding层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0870" y="1229360"/>
            <a:ext cx="9533255" cy="148653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embeddings层的作用是将输入的词语转换为词向量。例如，将词语“We”输入CBOW。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首先，需要将“We”转换为One-Hot形式，它是一个1*N的向量。其中只有与“We”对应的位置是1，其它都是0。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然后将这个1×N的向量与N*V的embeddings相乘，就得到了“We”的词向量，它是一个1*V的向量。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这个过程实际上是从矩阵中选择一个特定的行，也就是从embeddings中查找“We”的词向量。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8"/>
          <p:cNvPicPr>
            <a:picLocks noChangeAspect="1"/>
          </p:cNvPicPr>
          <p:nvPr/>
        </p:nvPicPr>
        <p:blipFill>
          <a:blip r:embed="rId3"/>
          <a:srcRect l="-676" t="9020" b="13866"/>
          <a:stretch>
            <a:fillRect/>
          </a:stretch>
        </p:blipFill>
        <p:spPr>
          <a:xfrm>
            <a:off x="1430655" y="3084830"/>
            <a:ext cx="7092315" cy="3055620"/>
          </a:xfrm>
          <a:prstGeom prst="rect">
            <a:avLst/>
          </a:prstGeom>
        </p:spPr>
      </p:pic>
      <p:pic>
        <p:nvPicPr>
          <p:cNvPr id="4" name="图片 3" descr="PPT8"/>
          <p:cNvPicPr>
            <a:picLocks noChangeAspect="1"/>
          </p:cNvPicPr>
          <p:nvPr/>
        </p:nvPicPr>
        <p:blipFill>
          <a:blip r:embed="rId3"/>
          <a:srcRect l="89448" t="82106"/>
          <a:stretch>
            <a:fillRect/>
          </a:stretch>
        </p:blipFill>
        <p:spPr>
          <a:xfrm>
            <a:off x="7018020" y="3199765"/>
            <a:ext cx="1350010" cy="918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805180" y="51562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单词的向量化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-O</a:t>
            </a: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ne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H</a:t>
            </a: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ot编码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22630" y="1421765"/>
            <a:ext cx="8027035" cy="178752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one-hot编码也被称为”独热编码”，主要用于将离散的、非连续取值的数据特征，转化为机器学习模型可处理的格式。</a:t>
            </a:r>
            <a:endParaRPr 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在One-Hot编码中，每一个维度都表示语料库中的一个独立的词汇。其中1代表某个位置对应的词是存在的，0代表这个位置的词不存在。</a:t>
            </a:r>
            <a:endParaRPr 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One-Hot编码是最简单的文本向量化的方法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例如，将红、绿、蓝，三个词语，进行One-Hot编码。</a:t>
            </a:r>
            <a:endParaRPr 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OneHot编码中包括了3个维度，每个维度都对应了一个词语。</a:t>
            </a:r>
            <a:endParaRPr 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3382645" y="3429000"/>
          <a:ext cx="4265295" cy="2678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2999105" imgH="1883410" progId="Paint.Picture">
                  <p:embed/>
                </p:oleObj>
              </mc:Choice>
              <mc:Fallback>
                <p:oleObj name="" r:id="rId3" imgW="2999105" imgH="188341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2645" y="3429000"/>
                        <a:ext cx="4265295" cy="2678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580390" y="40957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上下文语义平均向量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191260"/>
            <a:ext cx="9953625" cy="149352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由于某个词的上下文中，包括了多个词语，这些词语会同时输入至embeddings层，每个词语都会被转换为一个词向量。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例如，这里word1、2、3、4，被embeddings层转换为v1、v2、v3、v4。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为了得到多个上下文词的一个统一表示，我们将这些向量求和，再求平均，这样就得到了多个上下文词语的一个输出。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也就是embeddings层的输出结果，是一个将上下文语义信息平均的向量。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9"/>
          <p:cNvPicPr>
            <a:picLocks noChangeAspect="1"/>
          </p:cNvPicPr>
          <p:nvPr/>
        </p:nvPicPr>
        <p:blipFill>
          <a:blip r:embed="rId3"/>
          <a:srcRect l="-140" t="9658" r="16074" b="11503"/>
          <a:stretch>
            <a:fillRect/>
          </a:stretch>
        </p:blipFill>
        <p:spPr>
          <a:xfrm>
            <a:off x="1635760" y="3090545"/>
            <a:ext cx="5874385" cy="3099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56590" y="35623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线性层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56590" y="1031240"/>
            <a:ext cx="10817225" cy="118046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在embeddings层后，会连接一个线性层，使用橙色表示。一般情况下，它是一个不设置激活函数的线性层。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这个线性层的权重矩阵的维度是V*N，其中V是词向量的维度，N是词表中词语的个数。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也就是这里是一个包含了V个隐藏神经元，N个输出神经元的神经网络。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PPT10"/>
          <p:cNvPicPr>
            <a:picLocks noChangeAspect="1"/>
          </p:cNvPicPr>
          <p:nvPr/>
        </p:nvPicPr>
        <p:blipFill>
          <a:blip r:embed="rId3"/>
          <a:srcRect l="84179" t="77389"/>
          <a:stretch>
            <a:fillRect/>
          </a:stretch>
        </p:blipFill>
        <p:spPr>
          <a:xfrm>
            <a:off x="7271385" y="2605405"/>
            <a:ext cx="1198245" cy="963295"/>
          </a:xfrm>
          <a:prstGeom prst="rect">
            <a:avLst/>
          </a:prstGeom>
        </p:spPr>
      </p:pic>
      <p:graphicFrame>
        <p:nvGraphicFramePr>
          <p:cNvPr id="5" name="对象 4"/>
          <p:cNvGraphicFramePr/>
          <p:nvPr/>
        </p:nvGraphicFramePr>
        <p:xfrm>
          <a:off x="2550795" y="2307590"/>
          <a:ext cx="6853555" cy="3742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4" imgW="5023485" imgH="2743200" progId="Paint.Picture">
                  <p:embed/>
                </p:oleObj>
              </mc:Choice>
              <mc:Fallback>
                <p:oleObj name="" r:id="rId4" imgW="5023485" imgH="27432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50795" y="2307590"/>
                        <a:ext cx="6853555" cy="3742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58495" y="5391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预测目标词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50545" y="1275715"/>
            <a:ext cx="11091545" cy="88328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具体来说，我们将所有上下文词向量的平均值，这里标记为向量V，输入至该线性层，经过线性层的计算，可以得到一个1*N的向量。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将这个1*N的向量，再输入至softmax层，最终计算出一个最有可能的输出词。这个词就是CBOW模型的预测目标词。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PPT11"/>
          <p:cNvPicPr>
            <a:picLocks noChangeAspect="1"/>
          </p:cNvPicPr>
          <p:nvPr/>
        </p:nvPicPr>
        <p:blipFill>
          <a:blip r:embed="rId3"/>
          <a:srcRect l="87152" t="80781"/>
          <a:stretch>
            <a:fillRect/>
          </a:stretch>
        </p:blipFill>
        <p:spPr>
          <a:xfrm>
            <a:off x="6281420" y="2605405"/>
            <a:ext cx="1764665" cy="953770"/>
          </a:xfrm>
          <a:prstGeom prst="rect">
            <a:avLst/>
          </a:prstGeom>
        </p:spPr>
      </p:pic>
      <p:graphicFrame>
        <p:nvGraphicFramePr>
          <p:cNvPr id="5" name="对象 4"/>
          <p:cNvGraphicFramePr/>
          <p:nvPr/>
        </p:nvGraphicFramePr>
        <p:xfrm>
          <a:off x="1844040" y="2476500"/>
          <a:ext cx="6951345" cy="361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4" imgW="5236210" imgH="2721610" progId="Paint.Picture">
                  <p:embed/>
                </p:oleObj>
              </mc:Choice>
              <mc:Fallback>
                <p:oleObj name="" r:id="rId4" imgW="5236210" imgH="272161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44040" y="2476500"/>
                        <a:ext cx="6951345" cy="361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29285" y="488950"/>
            <a:ext cx="768858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最需要注意的：不用激活函数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94335" y="1460500"/>
            <a:ext cx="10070465" cy="163639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CBOW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Continuous Bag of Words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）模型中，不使用激活函数。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CBOW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的目标是学习词向量，而不是复杂的特征变换。</a:t>
            </a:r>
            <a:endParaRPr lang="zh-CN" alt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也就是说，核心目标并不是完美预测目标词，而是通过学习词向量来捕捉词汇之间的语义和语法关系。</a:t>
            </a:r>
            <a:endParaRPr lang="zh-CN" alt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因此，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CBOW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的核心任务是预测目标词，并通过这个过程学习词向量（词嵌入）。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词向量的学习依赖于上下文词向量的线性组合（如求和或平均），而不是通过非线性变换来提取复杂的特征。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如果引入激活函数（如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ReLU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tanh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等），会破坏词向量的线性关系，影响词向量的语义表达能力。</a:t>
            </a:r>
            <a:endParaRPr lang="zh-CN" alt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endParaRPr lang="zh-CN" alt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326005" y="3286125"/>
          <a:ext cx="6614160" cy="3052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7664450" imgH="3536950" progId="Paint.Picture">
                  <p:embed/>
                </p:oleObj>
              </mc:Choice>
              <mc:Fallback>
                <p:oleObj name="" r:id="rId3" imgW="7664450" imgH="35369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005" y="3286125"/>
                        <a:ext cx="6614160" cy="3052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总结CBOW模型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34975" y="1589405"/>
            <a:ext cx="10070465" cy="152146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包括了两个部分，分别是蓝色标记的embeddings层和橙色标记的线性层: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embedding层将输入的上下文词语，都转换为一个上下文词向量，并继续求出这些上下文词向量的平均值，它是一个代表整个上下文的向量。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线性层接收这个向量，并将其转换为一个输出向量。这个输出向量的维度与词汇表的大小相同。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接着，使用softmax函数，将该输出向量转换为一个概率分布，它表示每个词作为目标词的概率。其中概率最大词的就是CBOW模型的预测结果。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PPT12"/>
          <p:cNvPicPr>
            <a:picLocks noChangeAspect="1"/>
          </p:cNvPicPr>
          <p:nvPr/>
        </p:nvPicPr>
        <p:blipFill>
          <a:blip r:embed="rId3"/>
          <a:srcRect l="86408" t="89558"/>
          <a:stretch>
            <a:fillRect/>
          </a:stretch>
        </p:blipFill>
        <p:spPr>
          <a:xfrm>
            <a:off x="6752590" y="3429000"/>
            <a:ext cx="1276985" cy="551815"/>
          </a:xfrm>
          <a:prstGeom prst="rect">
            <a:avLst/>
          </a:prstGeom>
        </p:spPr>
      </p:pic>
      <p:graphicFrame>
        <p:nvGraphicFramePr>
          <p:cNvPr id="3" name="对象 2"/>
          <p:cNvGraphicFramePr/>
          <p:nvPr/>
        </p:nvGraphicFramePr>
        <p:xfrm>
          <a:off x="1951355" y="3195320"/>
          <a:ext cx="6614160" cy="3052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4" imgW="7664450" imgH="3536950" progId="Paint.Picture">
                  <p:embed/>
                </p:oleObj>
              </mc:Choice>
              <mc:Fallback>
                <p:oleObj name="" r:id="rId4" imgW="7664450" imgH="35369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1355" y="3195320"/>
                        <a:ext cx="6614160" cy="3052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2428240" y="2673985"/>
            <a:ext cx="7625715" cy="951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sz="4800" b="1">
                <a:latin typeface="+mj-lt"/>
                <a:ea typeface="+mj-ea"/>
                <a:cs typeface="+mj-cs"/>
                <a:sym typeface="+mn-ea"/>
              </a:rPr>
              <a:t>如何用</a:t>
            </a:r>
            <a:r>
              <a:rPr lang="en-US" altLang="zh-CN" sz="4800" b="1">
                <a:latin typeface="+mj-lt"/>
                <a:ea typeface="+mj-ea"/>
                <a:cs typeface="+mj-cs"/>
                <a:sym typeface="+mn-ea"/>
              </a:rPr>
              <a:t>Pytorch</a:t>
            </a:r>
            <a:r>
              <a:rPr lang="zh-CN" altLang="en-US" sz="4800" b="1">
                <a:latin typeface="+mj-lt"/>
                <a:ea typeface="+mj-ea"/>
                <a:cs typeface="+mj-cs"/>
                <a:sym typeface="+mn-ea"/>
              </a:rPr>
              <a:t>实现</a:t>
            </a:r>
            <a:r>
              <a:rPr lang="en-US" altLang="zh-CN" sz="4800" b="1">
                <a:latin typeface="+mj-lt"/>
                <a:ea typeface="+mj-ea"/>
                <a:cs typeface="+mj-cs"/>
                <a:sym typeface="+mn-ea"/>
              </a:rPr>
              <a:t>CBOW</a:t>
            </a:r>
            <a:r>
              <a:rPr lang="zh-CN" sz="4800" b="1">
                <a:latin typeface="+mj-lt"/>
                <a:ea typeface="+mj-ea"/>
                <a:cs typeface="+mj-cs"/>
                <a:sym typeface="+mn-ea"/>
              </a:rPr>
              <a:t>？</a:t>
            </a:r>
            <a:endParaRPr lang="zh-CN" sz="48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数据准备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18795" y="1435735"/>
            <a:ext cx="6042660" cy="1073150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为了验证算法的正确性，准备一小段文本就可以了，文本如下。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这里将文本通过split函数进行切词，切词结果保存在raw_text中。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接着要使用两个函数stat_raw_text和make_train_data，处理raw_text。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1"/>
          <p:cNvPicPr>
            <a:picLocks noChangeAspect="1"/>
          </p:cNvPicPr>
          <p:nvPr/>
        </p:nvPicPr>
        <p:blipFill>
          <a:blip r:embed="rId3"/>
          <a:srcRect r="7045" b="44541"/>
          <a:stretch>
            <a:fillRect/>
          </a:stretch>
        </p:blipFill>
        <p:spPr>
          <a:xfrm>
            <a:off x="723900" y="2673350"/>
            <a:ext cx="10402570" cy="3491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原始数据处理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图片 2" descr="PPT2"/>
          <p:cNvPicPr>
            <a:picLocks noChangeAspect="1"/>
          </p:cNvPicPr>
          <p:nvPr/>
        </p:nvPicPr>
        <p:blipFill>
          <a:blip r:embed="rId2"/>
          <a:srcRect r="6450" b="22051"/>
          <a:stretch>
            <a:fillRect/>
          </a:stretch>
        </p:blipFill>
        <p:spPr>
          <a:xfrm>
            <a:off x="749300" y="1765935"/>
            <a:ext cx="8858250" cy="4152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图片 2" descr="PPT3"/>
          <p:cNvPicPr>
            <a:picLocks noChangeAspect="1"/>
          </p:cNvPicPr>
          <p:nvPr/>
        </p:nvPicPr>
        <p:blipFill>
          <a:blip r:embed="rId2"/>
          <a:srcRect r="6543" b="30484"/>
          <a:stretch>
            <a:fillRect/>
          </a:stretch>
        </p:blipFill>
        <p:spPr>
          <a:xfrm>
            <a:off x="675640" y="1938020"/>
            <a:ext cx="9589135" cy="4012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训练数据构造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图片 2" descr="PPT4"/>
          <p:cNvPicPr>
            <a:picLocks noChangeAspect="1"/>
          </p:cNvPicPr>
          <p:nvPr/>
        </p:nvPicPr>
        <p:blipFill>
          <a:blip r:embed="rId2"/>
          <a:srcRect r="17458" b="36553"/>
          <a:stretch>
            <a:fillRect/>
          </a:stretch>
        </p:blipFill>
        <p:spPr>
          <a:xfrm>
            <a:off x="450850" y="1914525"/>
            <a:ext cx="8579485" cy="3709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805180" y="515620"/>
            <a:ext cx="588645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文本的向量化</a:t>
            </a: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-</a:t>
            </a: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词袋模型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22630" y="1421765"/>
            <a:ext cx="9808845" cy="178752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基于one-hot编码可以设计词袋模型（Bag of Words, BoW），它是最简单的文本向量化方法。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词袋模型是一种简单的文本表示方法，它将文本视为词汇的无序集合，忽略语法和词序，仅关注词的出现与否或频率。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例如，语料库中有3个文本，每个文本出现了一些单词，基于词袋模型的设计方式，将每个文本进行向量化。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" y="3209290"/>
            <a:ext cx="4050030" cy="15849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245" y="3209290"/>
            <a:ext cx="6828155" cy="1513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举例说明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图片 2" descr="PPT5"/>
          <p:cNvPicPr>
            <a:picLocks noChangeAspect="1"/>
          </p:cNvPicPr>
          <p:nvPr/>
        </p:nvPicPr>
        <p:blipFill>
          <a:blip r:embed="rId2"/>
          <a:srcRect r="1633" b="27776"/>
          <a:stretch>
            <a:fillRect/>
          </a:stretch>
        </p:blipFill>
        <p:spPr>
          <a:xfrm>
            <a:off x="560070" y="1903730"/>
            <a:ext cx="9798050" cy="4046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681355" y="386715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CBOW模型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图片 2" descr="PPT6"/>
          <p:cNvPicPr>
            <a:picLocks noChangeAspect="1"/>
          </p:cNvPicPr>
          <p:nvPr/>
        </p:nvPicPr>
        <p:blipFill>
          <a:blip r:embed="rId2"/>
          <a:srcRect b="12261"/>
          <a:stretch>
            <a:fillRect/>
          </a:stretch>
        </p:blipFill>
        <p:spPr>
          <a:xfrm>
            <a:off x="467995" y="1332865"/>
            <a:ext cx="9493250" cy="4686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处理上下文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图片 2" descr="PPT7"/>
          <p:cNvPicPr>
            <a:picLocks noChangeAspect="1"/>
          </p:cNvPicPr>
          <p:nvPr/>
        </p:nvPicPr>
        <p:blipFill>
          <a:blip r:embed="rId2"/>
          <a:srcRect r="981" b="50423"/>
          <a:stretch>
            <a:fillRect/>
          </a:stretch>
        </p:blipFill>
        <p:spPr>
          <a:xfrm>
            <a:off x="412115" y="2345690"/>
            <a:ext cx="10800715" cy="3042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模型训练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图片 2" descr="PPT8"/>
          <p:cNvPicPr>
            <a:picLocks noChangeAspect="1"/>
          </p:cNvPicPr>
          <p:nvPr/>
        </p:nvPicPr>
        <p:blipFill>
          <a:blip r:embed="rId2"/>
          <a:srcRect b="13267"/>
          <a:stretch>
            <a:fillRect/>
          </a:stretch>
        </p:blipFill>
        <p:spPr>
          <a:xfrm>
            <a:off x="870585" y="2083435"/>
            <a:ext cx="7962900" cy="3885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模型训练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图片 2" descr="PPT9"/>
          <p:cNvPicPr>
            <a:picLocks noChangeAspect="1"/>
          </p:cNvPicPr>
          <p:nvPr/>
        </p:nvPicPr>
        <p:blipFill>
          <a:blip r:embed="rId2"/>
          <a:srcRect r="10083" b="26736"/>
          <a:stretch>
            <a:fillRect/>
          </a:stretch>
        </p:blipFill>
        <p:spPr>
          <a:xfrm>
            <a:off x="650240" y="1898650"/>
            <a:ext cx="8822690" cy="4043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941070" y="692150"/>
            <a:ext cx="5811520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zh-CN" altLang="en-US" sz="3600" b="1">
                <a:latin typeface="+mj-lt"/>
                <a:ea typeface="+mj-ea"/>
                <a:cs typeface="+mj-cs"/>
                <a:sym typeface="+mn-ea"/>
              </a:rPr>
              <a:t>打印结果</a:t>
            </a:r>
            <a:endParaRPr lang="zh-CN" altLang="en-US" sz="3600" b="1"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3" name="图片 2" descr="PPT10"/>
          <p:cNvPicPr>
            <a:picLocks noChangeAspect="1"/>
          </p:cNvPicPr>
          <p:nvPr/>
        </p:nvPicPr>
        <p:blipFill>
          <a:blip r:embed="rId2"/>
          <a:srcRect r="3510" b="18598"/>
          <a:stretch>
            <a:fillRect/>
          </a:stretch>
        </p:blipFill>
        <p:spPr>
          <a:xfrm>
            <a:off x="833755" y="1967865"/>
            <a:ext cx="8082280" cy="383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580390" y="554355"/>
            <a:ext cx="6943725" cy="57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  <a:sym typeface="+mn-ea"/>
              </a:rPr>
              <a:t>文本向量化-分词</a:t>
            </a:r>
            <a:endParaRPr lang="en-US" altLang="zh-CN" sz="3600" b="1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489075"/>
            <a:ext cx="9946005" cy="767715"/>
          </a:xfrm>
        </p:spPr>
        <p:txBody>
          <a:bodyPr vert="horz">
            <a:noAutofit/>
          </a:bodyPr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下面我们基于一个具体的例子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说明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文本向量化的</a:t>
            </a: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过程。已知在语料库中，有三个句子，doc1、doc2、doc3。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110000"/>
              </a:lnSpc>
              <a:buClrTx/>
              <a:buSzTx/>
              <a:buNone/>
            </a:pP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首先，我们需要将这3个句子进行切词，并去掉停用词，得到对应的结果，words1、words2、words3。</a:t>
            </a:r>
            <a:endParaRPr 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PPT7"/>
          <p:cNvPicPr>
            <a:picLocks noChangeAspect="1"/>
          </p:cNvPicPr>
          <p:nvPr/>
        </p:nvPicPr>
        <p:blipFill>
          <a:blip r:embed="rId3"/>
          <a:srcRect l="144" t="24646" b="19390"/>
          <a:stretch>
            <a:fillRect/>
          </a:stretch>
        </p:blipFill>
        <p:spPr>
          <a:xfrm>
            <a:off x="924560" y="2842260"/>
            <a:ext cx="10542270" cy="3323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3771,&quot;width&quot;:10963}"/>
</p:tagLst>
</file>

<file path=ppt/tags/tag10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1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2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6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7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8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19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0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1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2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6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7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8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29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0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1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2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6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7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8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39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0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1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2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6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7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8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49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0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1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2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3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4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5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6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7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8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59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6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60.xml><?xml version="1.0" encoding="utf-8"?>
<p:tagLst xmlns:p="http://schemas.openxmlformats.org/presentationml/2006/main">
  <p:tag name="commondata" val="eyJoZGlkIjoiNWZlZTNlMTBiZDAxNjgxZWUxNjBiMDRmOGY4YjQ4MzcifQ=="/>
</p:tagLst>
</file>

<file path=ppt/tags/tag7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8.xml><?xml version="1.0" encoding="utf-8"?>
<p:tagLst xmlns:p="http://schemas.openxmlformats.org/presentationml/2006/main">
  <p:tag name="KSO_WM_UNIT_PLACING_PICTURE_USER_VIEWPORT" val="{&quot;height&quot;:1649,&quot;width&quot;:16995}"/>
</p:tagLst>
</file>

<file path=ppt/tags/tag9.xml><?xml version="1.0" encoding="utf-8"?>
<p:tagLst xmlns:p="http://schemas.openxmlformats.org/presentationml/2006/main">
  <p:tag name="KSO_WM_UNIT_PLACING_PICTURE_USER_VIEWPORT" val="{&quot;height&quot;:1649,&quot;width&quot;:16995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7298</Words>
  <Application>WPS 演示</Application>
  <PresentationFormat>宽屏</PresentationFormat>
  <Paragraphs>400</Paragraphs>
  <Slides>85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85</vt:i4>
      </vt:variant>
    </vt:vector>
  </HeadingPairs>
  <TitlesOfParts>
    <vt:vector size="100" baseType="lpstr">
      <vt:lpstr>Arial</vt:lpstr>
      <vt:lpstr>宋体</vt:lpstr>
      <vt:lpstr>Wingdings</vt:lpstr>
      <vt:lpstr>微软雅黑</vt:lpstr>
      <vt:lpstr>Arial Unicode MS</vt:lpstr>
      <vt:lpstr>Calibri</vt:lpstr>
      <vt:lpstr>WPS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深度学习项目实战直播课</vt:lpstr>
      <vt:lpstr>VGG卷积神经网络和图像分类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小黑黑</cp:lastModifiedBy>
  <cp:revision>493</cp:revision>
  <dcterms:created xsi:type="dcterms:W3CDTF">2023-08-09T12:44:00Z</dcterms:created>
  <dcterms:modified xsi:type="dcterms:W3CDTF">2025-03-11T11:53:35Z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2052-12.1.0.20305</vt:lpwstr>
  </property>
</Properties>
</file>